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9" r:id="rId3"/>
    <p:sldId id="260" r:id="rId4"/>
    <p:sldId id="262" r:id="rId5"/>
    <p:sldId id="263" r:id="rId6"/>
    <p:sldId id="266" r:id="rId7"/>
    <p:sldId id="265" r:id="rId8"/>
    <p:sldId id="264" r:id="rId9"/>
    <p:sldId id="274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57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724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825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359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23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234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939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969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823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074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805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F631-C4B8-4FE4-A84B-CF7399A524FC}" type="datetimeFigureOut">
              <a:rPr lang="hr-HR" smtClean="0"/>
              <a:t>17.9.2015.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A359B-636D-47CD-9F9E-FFA17C15072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83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z="4000" dirty="0" smtClean="0"/>
              <a:t>Europi trebaju Kompetencije, Rad, Energija i Motiviranost</a:t>
            </a: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Mobilnost učenika u Republiku Irsku</a:t>
            </a:r>
          </a:p>
          <a:p>
            <a:r>
              <a:rPr lang="hr-HR" sz="2000" dirty="0" smtClean="0"/>
              <a:t>Voditelj projekta: Gabrijela </a:t>
            </a:r>
            <a:r>
              <a:rPr lang="hr-HR" sz="2000" dirty="0" err="1" smtClean="0"/>
              <a:t>Mofardin</a:t>
            </a:r>
            <a:r>
              <a:rPr lang="hr-HR" sz="2000" dirty="0" smtClean="0"/>
              <a:t>, prof.</a:t>
            </a:r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16" y="150125"/>
            <a:ext cx="5043294" cy="196688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0169"/>
            <a:ext cx="4340400" cy="243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3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pl-PL" sz="3200" dirty="0" smtClean="0">
                <a:solidFill>
                  <a:srgbClr val="FF0000"/>
                </a:solidFill>
              </a:rPr>
              <a:t>Tehničar </a:t>
            </a:r>
            <a:r>
              <a:rPr lang="pl-PL" sz="3200" dirty="0">
                <a:solidFill>
                  <a:srgbClr val="FF0000"/>
                </a:solidFill>
              </a:rPr>
              <a:t>za računalstvo i tehničar za mehatroniku</a:t>
            </a:r>
            <a:r>
              <a:rPr lang="hr-HR" sz="3200" dirty="0">
                <a:solidFill>
                  <a:srgbClr val="FF0000"/>
                </a:solidFill>
              </a:rPr>
              <a:t/>
            </a:r>
            <a:br>
              <a:rPr lang="hr-HR" sz="3200" dirty="0">
                <a:solidFill>
                  <a:srgbClr val="FF0000"/>
                </a:solidFill>
              </a:rPr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Bray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TV </a:t>
            </a:r>
            <a:r>
              <a:rPr lang="hr-HR" dirty="0" smtClean="0"/>
              <a:t>– korištenje </a:t>
            </a:r>
            <a:r>
              <a:rPr lang="hr-HR" dirty="0"/>
              <a:t>software programa i računalne i tehničke opreme karakterističnih za rad u </a:t>
            </a:r>
            <a:r>
              <a:rPr lang="hr-HR" dirty="0" smtClean="0"/>
              <a:t>medijima</a:t>
            </a:r>
          </a:p>
          <a:p>
            <a:pPr>
              <a:buFontTx/>
              <a:buChar char="-"/>
            </a:pPr>
            <a:r>
              <a:rPr lang="hr-HR" kern="1800" dirty="0" err="1">
                <a:solidFill>
                  <a:srgbClr val="347BB9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Abacus</a:t>
            </a:r>
            <a:r>
              <a:rPr lang="hr-HR" kern="1800" dirty="0">
                <a:solidFill>
                  <a:srgbClr val="347BB9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Systems &amp; </a:t>
            </a:r>
            <a:r>
              <a:rPr lang="hr-HR" kern="1800" dirty="0" err="1">
                <a:solidFill>
                  <a:srgbClr val="347BB9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Networks</a:t>
            </a:r>
            <a:r>
              <a:rPr lang="hr-HR" kern="1800" dirty="0">
                <a:solidFill>
                  <a:srgbClr val="347BB9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kern="1800" dirty="0" smtClean="0">
                <a:solidFill>
                  <a:srgbClr val="347BB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dirty="0"/>
              <a:t>razvoj i nadogradnja programa za zaštitu i oporavak podataka, poboljšanje sustava sigurnosti, produktivnosti i </a:t>
            </a:r>
            <a:r>
              <a:rPr lang="hr-HR" dirty="0" smtClean="0"/>
              <a:t>rada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Alpha CC the IT group of companies </a:t>
            </a:r>
            <a:r>
              <a:rPr lang="hr-HR" dirty="0" smtClean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dirty="0"/>
              <a:t>održavanje informatičke opreme, načini uređivanja web stranice, rad sa software programima i načini korištenja </a:t>
            </a:r>
            <a:r>
              <a:rPr lang="hr-HR" dirty="0" err="1"/>
              <a:t>cloud</a:t>
            </a:r>
            <a:r>
              <a:rPr lang="hr-HR" dirty="0"/>
              <a:t> </a:t>
            </a:r>
            <a:r>
              <a:rPr lang="hr-HR" dirty="0" smtClean="0"/>
              <a:t>usluga</a:t>
            </a:r>
          </a:p>
          <a:p>
            <a:pPr>
              <a:buFontTx/>
              <a:buChar char="-"/>
            </a:pPr>
            <a:r>
              <a:rPr lang="hr-HR" b="1" kern="1800" dirty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INTO IT </a:t>
            </a:r>
            <a:r>
              <a:rPr lang="hr-HR" b="1" kern="1800" dirty="0" smtClean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dirty="0"/>
              <a:t>sklapanje, održavanje i nadogradnja IT opreme, održavanje software, rad s programima održavanja operativnih računalnih </a:t>
            </a:r>
            <a:r>
              <a:rPr lang="hr-HR" dirty="0" smtClean="0"/>
              <a:t>programa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FF0000"/>
                </a:solidFill>
              </a:rPr>
              <a:t>Tehničar </a:t>
            </a:r>
            <a:r>
              <a:rPr lang="pl-PL" sz="3200" dirty="0">
                <a:solidFill>
                  <a:srgbClr val="FF0000"/>
                </a:solidFill>
              </a:rPr>
              <a:t>za računalstvo i tehničar za mehatroniku</a:t>
            </a:r>
            <a:r>
              <a:rPr lang="hr-HR" sz="3200" dirty="0">
                <a:solidFill>
                  <a:srgbClr val="FF0000"/>
                </a:solidFill>
              </a:rPr>
              <a:t/>
            </a:r>
            <a:br>
              <a:rPr lang="hr-HR" sz="3200" dirty="0">
                <a:solidFill>
                  <a:srgbClr val="FF0000"/>
                </a:solidFill>
              </a:rPr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r-HR" dirty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CLICK - </a:t>
            </a:r>
            <a:r>
              <a:rPr lang="hr-HR" dirty="0"/>
              <a:t>održavanje računalnih i telekomunikacijskih uređaja, rad s informatičkom opremom i upoznavanje načina korištenja, specifikacija i područja rada i usluga koje koriste informatičku opremu za poslovne i osobne potrebe.</a:t>
            </a:r>
          </a:p>
          <a:p>
            <a:pPr>
              <a:buFontTx/>
              <a:buChar char="-"/>
            </a:pPr>
            <a:r>
              <a:rPr lang="hr-HR" dirty="0" err="1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AbPrint.me</a:t>
            </a:r>
            <a:r>
              <a:rPr lang="hr-HR" dirty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r-HR" dirty="0" err="1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Abdesigned</a:t>
            </a:r>
            <a:r>
              <a:rPr lang="hr-HR" dirty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</a:t>
            </a:r>
            <a:r>
              <a:rPr lang="hr-HR" dirty="0"/>
              <a:t>nova znanja o web dizajnu, dizajniranju aplikacija za mobilne uređaje, web dizajn za osobe s posebnim potrebama, kreiranje poveznica za web tražilice, digitalna priprema i obrada podataka za web i štampane materijale, digitalna obrada fotografija i video uradaka, </a:t>
            </a:r>
            <a:r>
              <a:rPr lang="hr-HR" dirty="0" err="1"/>
              <a:t>multilingualni</a:t>
            </a:r>
            <a:r>
              <a:rPr lang="hr-HR" dirty="0"/>
              <a:t> web dizajn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Core Electrical Ltd</a:t>
            </a:r>
            <a:r>
              <a:rPr lang="hr-HR" dirty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hr-HR" dirty="0"/>
              <a:t>korištenje KNX tehnologije za automatizirane sustave za primjenu u  informatičkim, električnim i komunikacijskim sustavima i  primjena elektroničkih sklopova u idejnim rješenjima za učinkovitu distribuciju.</a:t>
            </a:r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Elektrotehničar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200" dirty="0">
                <a:solidFill>
                  <a:srgbClr val="FF0000"/>
                </a:solidFill>
              </a:rPr>
              <a:t/>
            </a:r>
            <a:br>
              <a:rPr lang="hr-HR" sz="3200" dirty="0">
                <a:solidFill>
                  <a:srgbClr val="FF0000"/>
                </a:solidFill>
              </a:rPr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kern="1800" dirty="0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JPL </a:t>
            </a:r>
            <a:r>
              <a:rPr lang="hr-HR" kern="1800" dirty="0" err="1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Engineering</a:t>
            </a:r>
            <a:r>
              <a:rPr lang="hr-HR" kern="1800" dirty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kern="1800" dirty="0" err="1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Ltd</a:t>
            </a:r>
            <a:r>
              <a:rPr lang="hr-HR" kern="1800" dirty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hr-HR" kern="1800" dirty="0" smtClean="0">
              <a:solidFill>
                <a:srgbClr val="548DD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hr-HR" kern="1800" dirty="0" smtClean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dirty="0">
                <a:solidFill>
                  <a:prstClr val="black"/>
                </a:solidFill>
              </a:rPr>
              <a:t>upoznavanje </a:t>
            </a:r>
            <a:r>
              <a:rPr lang="hr-HR" dirty="0" smtClean="0">
                <a:solidFill>
                  <a:prstClr val="black"/>
                </a:solidFill>
              </a:rPr>
              <a:t>primjene i korištenje </a:t>
            </a:r>
            <a:r>
              <a:rPr lang="hr-HR" dirty="0">
                <a:solidFill>
                  <a:prstClr val="black"/>
                </a:solidFill>
              </a:rPr>
              <a:t>KNX tehnologije u različitim granama industrije i </a:t>
            </a:r>
            <a:r>
              <a:rPr lang="hr-HR" dirty="0" smtClean="0">
                <a:solidFill>
                  <a:prstClr val="black"/>
                </a:solidFill>
              </a:rPr>
              <a:t>usluga</a:t>
            </a:r>
            <a:endParaRPr lang="hr-HR" dirty="0" smtClean="0"/>
          </a:p>
          <a:p>
            <a:pPr lvl="0"/>
            <a:r>
              <a:rPr lang="hr-HR" dirty="0" smtClean="0"/>
              <a:t>Farmaceutska </a:t>
            </a:r>
            <a:r>
              <a:rPr lang="hr-HR" dirty="0"/>
              <a:t>industrija</a:t>
            </a:r>
          </a:p>
          <a:p>
            <a:pPr lvl="0"/>
            <a:r>
              <a:rPr lang="hr-HR" dirty="0"/>
              <a:t>Elektronička industrija</a:t>
            </a:r>
          </a:p>
          <a:p>
            <a:pPr lvl="0"/>
            <a:r>
              <a:rPr lang="hr-HR" dirty="0"/>
              <a:t>Zdravstvo</a:t>
            </a:r>
          </a:p>
          <a:p>
            <a:pPr lvl="0"/>
            <a:r>
              <a:rPr lang="hr-HR" dirty="0"/>
              <a:t>Obrazovanje</a:t>
            </a:r>
          </a:p>
          <a:p>
            <a:pPr lvl="0"/>
            <a:r>
              <a:rPr lang="hr-HR" dirty="0"/>
              <a:t>Petrokemijska industrija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načini korištenja </a:t>
            </a:r>
            <a:r>
              <a:rPr lang="hr-HR" dirty="0"/>
              <a:t>JPL </a:t>
            </a:r>
            <a:r>
              <a:rPr lang="hr-HR" dirty="0" smtClean="0"/>
              <a:t>tehnologije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Tehničar za logistiku i špediciju i Tehničar cestovnog prometa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200" dirty="0">
                <a:solidFill>
                  <a:srgbClr val="FF0000"/>
                </a:solidFill>
              </a:rPr>
              <a:t/>
            </a:r>
            <a:br>
              <a:rPr lang="hr-HR" sz="3200" dirty="0">
                <a:solidFill>
                  <a:srgbClr val="FF0000"/>
                </a:solidFill>
              </a:rPr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r-HR" b="1" kern="1800" spc="-75" dirty="0" err="1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Masterlink</a:t>
            </a:r>
            <a:r>
              <a:rPr lang="hr-HR" b="1" kern="1800" spc="-75" dirty="0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b="1" kern="1800" spc="-75" dirty="0" err="1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Logistics</a:t>
            </a:r>
            <a:r>
              <a:rPr lang="hr-HR" b="1" kern="1800" spc="-75" dirty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b="1" kern="1800" spc="-75" dirty="0" smtClean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dirty="0"/>
              <a:t>inteligentni transportni sustavi prijevoza robe, organizacija dokumentacije za prijevoz i skladištenje robe, organizacija rada dispečerske </a:t>
            </a:r>
            <a:r>
              <a:rPr lang="hr-HR" dirty="0" smtClean="0"/>
              <a:t>službe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NRC </a:t>
            </a:r>
            <a:r>
              <a:rPr lang="hr-HR" dirty="0" err="1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Taxis</a:t>
            </a:r>
            <a:r>
              <a:rPr lang="hr-HR" dirty="0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smtClean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dirty="0"/>
              <a:t>organizacija prijevoza putnika, praćenje i organizacija plana puta, rad dispečerske </a:t>
            </a:r>
            <a:r>
              <a:rPr lang="hr-HR" dirty="0" smtClean="0"/>
              <a:t>službe</a:t>
            </a:r>
          </a:p>
          <a:p>
            <a:pPr>
              <a:buFontTx/>
              <a:buChar char="-"/>
            </a:pPr>
            <a:r>
              <a:rPr lang="hr-HR" dirty="0" err="1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Finnegan</a:t>
            </a:r>
            <a:r>
              <a:rPr lang="hr-HR" dirty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Bus </a:t>
            </a:r>
            <a:r>
              <a:rPr lang="hr-HR" dirty="0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Service </a:t>
            </a:r>
            <a:r>
              <a:rPr lang="hr-HR" dirty="0" smtClean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dirty="0"/>
              <a:t>praćenje i organizacija plana puta, organizacija inteligentnog upravljanja prijevoza putnika.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Croatia </a:t>
            </a:r>
            <a:r>
              <a:rPr lang="hr-HR" dirty="0" err="1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Tours</a:t>
            </a:r>
            <a:r>
              <a:rPr lang="hr-HR" dirty="0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smtClean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hr-HR" dirty="0" smtClean="0"/>
              <a:t>organizacija </a:t>
            </a:r>
            <a:r>
              <a:rPr lang="hr-HR" dirty="0"/>
              <a:t>prijevoza putnika kopnenim i zračnim putem, inteligentno upravljanje prijevoza putnika, organizacija plana </a:t>
            </a:r>
            <a:r>
              <a:rPr lang="hr-HR" dirty="0" smtClean="0"/>
              <a:t>putovanja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Dublin </a:t>
            </a:r>
            <a:r>
              <a:rPr lang="hr-HR" dirty="0" err="1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airport</a:t>
            </a:r>
            <a:r>
              <a:rPr lang="hr-HR" dirty="0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smtClean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dirty="0"/>
              <a:t>način upravljanja integralnog transportnog prijevoza te način rada inteligentnih transportnih sustava prijevoza putnika i robe, korištenje software programa za organizaciju upravljanja transportnim prijevozom</a:t>
            </a:r>
          </a:p>
          <a:p>
            <a:pPr>
              <a:buFontTx/>
              <a:buChar char="-"/>
            </a:pP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Arhitektonski tehničar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200" dirty="0">
                <a:solidFill>
                  <a:srgbClr val="FF0000"/>
                </a:solidFill>
              </a:rPr>
              <a:t/>
            </a:r>
            <a:br>
              <a:rPr lang="hr-HR" sz="3200" dirty="0">
                <a:solidFill>
                  <a:srgbClr val="FF0000"/>
                </a:solidFill>
              </a:rPr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hr-HR" dirty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PUNCH </a:t>
            </a:r>
            <a:r>
              <a:rPr lang="hr-HR" dirty="0" err="1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Consulting</a:t>
            </a:r>
            <a:r>
              <a:rPr lang="hr-HR" dirty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err="1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Engineers</a:t>
            </a:r>
            <a:r>
              <a:rPr lang="hr-HR" dirty="0" smtClean="0">
                <a:solidFill>
                  <a:srgbClr val="548DD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smtClean="0">
                <a:solidFill>
                  <a:srgbClr val="548DD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dirty="0"/>
              <a:t>načini korištenja software u arhitektonskom dizajnu (</a:t>
            </a:r>
            <a:r>
              <a:rPr lang="hr-HR" dirty="0" err="1"/>
              <a:t>autoCAD</a:t>
            </a:r>
            <a:r>
              <a:rPr lang="hr-HR" dirty="0"/>
              <a:t>, </a:t>
            </a:r>
            <a:r>
              <a:rPr lang="hr-HR" dirty="0" err="1"/>
              <a:t>archiCAD</a:t>
            </a:r>
            <a:r>
              <a:rPr lang="hr-HR" dirty="0"/>
              <a:t>, REVIT), upoznavanje s pravilima pri dizajnu eksterijera s posebnim osvrtom na ekološki prihvatljiva arhitektonska rješenja, upoznavanje ergonomskih regulativa po EU standardima te formatiranja i prezentacija idejnih, izvedbenih i završnih </a:t>
            </a:r>
            <a:r>
              <a:rPr lang="hr-HR" dirty="0" smtClean="0"/>
              <a:t>projekata</a:t>
            </a:r>
          </a:p>
          <a:p>
            <a:pPr>
              <a:buFontTx/>
              <a:buChar char="-"/>
            </a:pPr>
            <a:r>
              <a:rPr lang="hr-HR" dirty="0" err="1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Clifton</a:t>
            </a:r>
            <a:r>
              <a:rPr lang="hr-HR" dirty="0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-HR" dirty="0" err="1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Scannell</a:t>
            </a:r>
            <a:r>
              <a:rPr lang="hr-HR" dirty="0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Emerson </a:t>
            </a:r>
            <a:r>
              <a:rPr lang="hr-HR" dirty="0" err="1" smtClean="0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Associates</a:t>
            </a:r>
            <a:r>
              <a:rPr lang="hr-HR" dirty="0" smtClean="0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-HR" dirty="0" smtClean="0">
                <a:solidFill>
                  <a:srgbClr val="548DD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hr-HR" dirty="0"/>
              <a:t>upoznavanje s radom i rad sa software programima u arhitektonskom dizajnu, upoznavanje pravilnika za dizajn eksterijera i interijera koji poštuju EU pravilnike o zaštiti okoliša i ergonomske regulative, načini rada u upravljanju </a:t>
            </a:r>
            <a:r>
              <a:rPr lang="hr-HR" dirty="0" smtClean="0"/>
              <a:t>projektom</a:t>
            </a:r>
          </a:p>
          <a:p>
            <a:pPr>
              <a:buFontTx/>
              <a:buChar char="-"/>
            </a:pPr>
            <a:r>
              <a:rPr lang="hr-HR" dirty="0" err="1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Muir</a:t>
            </a:r>
            <a:r>
              <a:rPr lang="hr-HR" dirty="0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-HR" dirty="0" err="1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Associates</a:t>
            </a:r>
            <a:r>
              <a:rPr lang="hr-HR" dirty="0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-HR" dirty="0" err="1" smtClean="0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Limited</a:t>
            </a:r>
            <a:r>
              <a:rPr lang="hr-HR" dirty="0" smtClean="0">
                <a:solidFill>
                  <a:srgbClr val="548DD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-HR" dirty="0" smtClean="0">
                <a:solidFill>
                  <a:srgbClr val="548DD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hr-HR" dirty="0"/>
              <a:t>načini rada u upravljanju projektom, prezentacije idejnih, izvedbenih i završnih projekata, upoznavanje s načinima dizajna, </a:t>
            </a:r>
            <a:r>
              <a:rPr lang="hr-HR" dirty="0" smtClean="0"/>
              <a:t>ergonomskih </a:t>
            </a:r>
            <a:r>
              <a:rPr lang="hr-HR" dirty="0"/>
              <a:t>regulativa po EU standardima, način korištenja software u arhitektonskom dizajnu</a:t>
            </a: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 smtClean="0"/>
              <a:t>Evaluacija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     </a:t>
            </a:r>
            <a:r>
              <a:rPr lang="hr-HR" u="sng" dirty="0" smtClean="0"/>
              <a:t>Sudionici mobilnosti (učenici) </a:t>
            </a:r>
          </a:p>
          <a:p>
            <a:pPr lvl="1">
              <a:buFontTx/>
              <a:buChar char="-"/>
            </a:pPr>
            <a:r>
              <a:rPr lang="hr-HR" dirty="0" smtClean="0"/>
              <a:t>ispunjavanje dnevnika rada kojega će nakon povratka ocijeniti predmetni nastavnik</a:t>
            </a:r>
          </a:p>
          <a:p>
            <a:pPr lvl="1"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sobno zadovoljstvo – prezentacije i usmeno prenošenje iskustava u razrednim odjelima i na NV</a:t>
            </a:r>
          </a:p>
          <a:p>
            <a:pPr lvl="1">
              <a:buFontTx/>
              <a:buChar char="-"/>
            </a:pPr>
            <a:r>
              <a:rPr lang="hr-HR" dirty="0" smtClean="0"/>
              <a:t>Popunjavanje završnog izvješća i podnošenje istog Nacionalnoj agenciji u sklopu Završnog izvješća</a:t>
            </a:r>
          </a:p>
          <a:p>
            <a:pPr lvl="1">
              <a:buFontTx/>
              <a:buChar char="-"/>
            </a:pPr>
            <a:endParaRPr lang="hr-HR" dirty="0"/>
          </a:p>
          <a:p>
            <a:pPr marL="457200" lvl="1" indent="0">
              <a:buNone/>
            </a:pPr>
            <a:r>
              <a:rPr lang="hr-HR" sz="2800" u="sng" dirty="0" smtClean="0"/>
              <a:t>Tehnička škola </a:t>
            </a:r>
            <a:r>
              <a:rPr lang="hr-HR" dirty="0" smtClean="0"/>
              <a:t>– Završno izvješće</a:t>
            </a:r>
          </a:p>
          <a:p>
            <a:pPr marL="457200" lvl="1" indent="0">
              <a:buNone/>
            </a:pPr>
            <a:endParaRPr lang="hr-HR" sz="2800" u="sng" dirty="0" smtClean="0"/>
          </a:p>
          <a:p>
            <a:pPr marL="457200" lvl="1" indent="0">
              <a:buNone/>
            </a:pPr>
            <a:r>
              <a:rPr lang="hr-HR" sz="2800" u="sng" dirty="0" smtClean="0"/>
              <a:t>Partner u projektu </a:t>
            </a:r>
            <a:r>
              <a:rPr lang="hr-HR" dirty="0" smtClean="0"/>
              <a:t>– ispunjavanje </a:t>
            </a:r>
            <a:r>
              <a:rPr lang="hr-HR" dirty="0" err="1" smtClean="0"/>
              <a:t>Europass</a:t>
            </a:r>
            <a:r>
              <a:rPr lang="hr-HR" dirty="0" smtClean="0"/>
              <a:t> dokumenta, potvrda o sudjelovanju</a:t>
            </a:r>
          </a:p>
          <a:p>
            <a:pPr marL="457200" lvl="1" indent="0">
              <a:buNone/>
            </a:pPr>
            <a:endParaRPr lang="hr-HR" dirty="0" smtClean="0"/>
          </a:p>
          <a:p>
            <a:pPr marL="457200" lvl="1" indent="0">
              <a:buNone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5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 smtClean="0"/>
              <a:t>Diseminacija rezultata projekta mobilnosti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r-HR" dirty="0" smtClean="0"/>
              <a:t>Prezentacije </a:t>
            </a:r>
            <a:r>
              <a:rPr lang="hr-HR" dirty="0"/>
              <a:t>(</a:t>
            </a:r>
            <a:r>
              <a:rPr lang="hr-HR" dirty="0" smtClean="0"/>
              <a:t>NV, RV, Stručna vijeća, Međužupanijska vijeća Regionalni skup ravnatelja)</a:t>
            </a:r>
          </a:p>
          <a:p>
            <a:pPr>
              <a:buFontTx/>
              <a:buChar char="-"/>
            </a:pPr>
            <a:r>
              <a:rPr lang="hr-HR" dirty="0" smtClean="0"/>
              <a:t>WEB stranica škole (TŠSB)</a:t>
            </a:r>
          </a:p>
          <a:p>
            <a:pPr>
              <a:buFontTx/>
              <a:buChar char="-"/>
            </a:pPr>
            <a:r>
              <a:rPr lang="hr-HR" dirty="0" smtClean="0"/>
              <a:t>WEB portal (SBINFO)</a:t>
            </a:r>
          </a:p>
          <a:p>
            <a:pPr>
              <a:buFontTx/>
              <a:buChar char="-"/>
            </a:pPr>
            <a:r>
              <a:rPr lang="hr-HR" dirty="0" smtClean="0"/>
              <a:t>Pano plakati (TŠSB)</a:t>
            </a:r>
          </a:p>
          <a:p>
            <a:pPr>
              <a:buFontTx/>
              <a:buChar char="-"/>
            </a:pPr>
            <a:r>
              <a:rPr lang="hr-HR" dirty="0" smtClean="0"/>
              <a:t>Lokalne novine</a:t>
            </a:r>
          </a:p>
          <a:p>
            <a:pPr>
              <a:buFontTx/>
              <a:buChar char="-"/>
            </a:pPr>
            <a:r>
              <a:rPr lang="hr-HR" dirty="0" smtClean="0"/>
              <a:t>Školski list Tehničar</a:t>
            </a:r>
          </a:p>
          <a:p>
            <a:pPr>
              <a:buFontTx/>
              <a:buChar char="-"/>
            </a:pPr>
            <a:r>
              <a:rPr lang="hr-HR" dirty="0" smtClean="0"/>
              <a:t>Radio stanica – intervju nakon mobilnosti</a:t>
            </a:r>
          </a:p>
          <a:p>
            <a:pPr>
              <a:buFontTx/>
              <a:buChar char="-"/>
            </a:pPr>
            <a:r>
              <a:rPr lang="hr-HR" dirty="0" smtClean="0"/>
              <a:t>WEB stranica Europske komisije EVE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54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>Hvala na pozornosti!</a:t>
            </a:r>
            <a:br>
              <a:rPr lang="hr-HR" sz="5400" dirty="0" smtClean="0"/>
            </a:br>
            <a:endParaRPr lang="hr-HR" sz="54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884"/>
            <a:ext cx="6464437" cy="3630819"/>
          </a:xfrm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28" y="2396901"/>
            <a:ext cx="5968107" cy="2327562"/>
          </a:xfrm>
        </p:spPr>
      </p:pic>
    </p:spTree>
    <p:extLst>
      <p:ext uri="{BB962C8B-B14F-4D97-AF65-F5344CB8AC3E}">
        <p14:creationId xmlns:p14="http://schemas.microsoft.com/office/powerpoint/2010/main" val="1322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Podatci o projektu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Naziv projekta</a:t>
            </a:r>
            <a:r>
              <a:rPr lang="hr-HR" dirty="0"/>
              <a:t>: </a:t>
            </a:r>
            <a:r>
              <a:rPr lang="hr-HR" b="1" i="1" dirty="0"/>
              <a:t>Europi trebaju Kompetencije, Rad, Energija i Motiviranost</a:t>
            </a:r>
            <a:r>
              <a:rPr lang="hr-HR" dirty="0"/>
              <a:t> - mobilnost učenika u R Irsku na stručnu praksu</a:t>
            </a:r>
          </a:p>
          <a:p>
            <a:r>
              <a:rPr lang="hr-HR" b="1" dirty="0"/>
              <a:t>Akronim</a:t>
            </a:r>
            <a:r>
              <a:rPr lang="hr-HR" dirty="0"/>
              <a:t>:	</a:t>
            </a:r>
            <a:r>
              <a:rPr lang="hr-HR" dirty="0" err="1"/>
              <a:t>EuroKREM</a:t>
            </a:r>
            <a:endParaRPr lang="hr-HR" dirty="0"/>
          </a:p>
          <a:p>
            <a:r>
              <a:rPr lang="hr-HR" b="1" dirty="0"/>
              <a:t>Program</a:t>
            </a:r>
            <a:r>
              <a:rPr lang="hr-HR" dirty="0"/>
              <a:t>: Cjeloživotno obrazovanje</a:t>
            </a:r>
          </a:p>
          <a:p>
            <a:r>
              <a:rPr lang="hr-HR" b="1" dirty="0"/>
              <a:t>Potprogram</a:t>
            </a:r>
            <a:r>
              <a:rPr lang="hr-HR" dirty="0"/>
              <a:t>: </a:t>
            </a:r>
            <a:r>
              <a:rPr lang="hr-HR" dirty="0" err="1"/>
              <a:t>Erasmus</a:t>
            </a:r>
            <a:r>
              <a:rPr lang="hr-HR" dirty="0"/>
              <a:t> +</a:t>
            </a:r>
          </a:p>
          <a:p>
            <a:r>
              <a:rPr lang="hr-HR" b="1" dirty="0"/>
              <a:t>Tip aktivnosti</a:t>
            </a:r>
            <a:r>
              <a:rPr lang="hr-HR" dirty="0"/>
              <a:t>: Ključna aktivnost 1: Mobilnost u svrhu učenja za pojedince</a:t>
            </a:r>
          </a:p>
          <a:p>
            <a:r>
              <a:rPr lang="hr-HR" b="1" dirty="0"/>
              <a:t>Trajanje projekta</a:t>
            </a:r>
            <a:r>
              <a:rPr lang="hr-HR" dirty="0"/>
              <a:t>: 12 mjeseci</a:t>
            </a:r>
          </a:p>
          <a:p>
            <a:r>
              <a:rPr lang="hr-HR" b="1" dirty="0"/>
              <a:t>Broj projekta</a:t>
            </a:r>
            <a:r>
              <a:rPr lang="hr-HR" dirty="0"/>
              <a:t>: 2015-1-HR01-KA102-012823</a:t>
            </a:r>
          </a:p>
          <a:p>
            <a:r>
              <a:rPr lang="hr-HR" b="1" dirty="0"/>
              <a:t>Vrijednost projekta</a:t>
            </a:r>
            <a:r>
              <a:rPr lang="hr-HR" b="1" dirty="0" smtClean="0"/>
              <a:t>: </a:t>
            </a:r>
            <a:r>
              <a:rPr lang="hr-HR" dirty="0" smtClean="0"/>
              <a:t>106 </a:t>
            </a:r>
            <a:r>
              <a:rPr lang="hr-HR" dirty="0"/>
              <a:t>235,00 </a:t>
            </a:r>
            <a:r>
              <a:rPr lang="hr-HR" dirty="0" smtClean="0"/>
              <a:t>EUR</a:t>
            </a:r>
          </a:p>
          <a:p>
            <a:r>
              <a:rPr lang="hr-HR" b="1" dirty="0" smtClean="0"/>
              <a:t>Partner u projektu</a:t>
            </a:r>
            <a:r>
              <a:rPr lang="hr-HR" dirty="0" smtClean="0"/>
              <a:t>: </a:t>
            </a:r>
            <a:r>
              <a:rPr lang="hr-HR" dirty="0" err="1" smtClean="0"/>
              <a:t>Martello</a:t>
            </a:r>
            <a:r>
              <a:rPr lang="hr-HR" dirty="0" smtClean="0"/>
              <a:t> Training </a:t>
            </a:r>
            <a:r>
              <a:rPr lang="hr-HR" dirty="0" err="1" smtClean="0"/>
              <a:t>LtD</a:t>
            </a:r>
            <a:endParaRPr lang="hr-HR" dirty="0"/>
          </a:p>
          <a:p>
            <a:endParaRPr lang="hr-HR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329" y="4486841"/>
            <a:ext cx="3844671" cy="215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75657" y="657565"/>
            <a:ext cx="10591800" cy="136150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Cilj projekta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93371" y="1825625"/>
            <a:ext cx="859971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Tehnička škola želi svojim učenicima osigurati cjelovito obrazovanje na način da im, osim teorijske nastave i praktičnog rada u prostorima Tehničke škole te na mjestima stručne prakse izvan školskih prostora, osigura i mogućnost da učenici steknu internacionalno iskustvo kroz rad u organizacijama čije područje rada obuhvaća znanja i vještine koje učenici stječu u našoj školi.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Ciljana skupina učenika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Na projektnom sastanku uprave škole </a:t>
            </a:r>
            <a:r>
              <a:rPr lang="hr-HR" dirty="0"/>
              <a:t>d</a:t>
            </a:r>
            <a:r>
              <a:rPr lang="hr-HR" dirty="0" smtClean="0"/>
              <a:t>onesena </a:t>
            </a:r>
            <a:r>
              <a:rPr lang="hr-HR" dirty="0"/>
              <a:t>je odluka da će u projektu mobilnosti sudjelovati 45 učenika</a:t>
            </a:r>
            <a:r>
              <a:rPr lang="hr-HR" dirty="0" smtClean="0"/>
              <a:t>: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b="1" dirty="0">
                <a:solidFill>
                  <a:srgbClr val="FF0000"/>
                </a:solidFill>
              </a:rPr>
              <a:t>tehničar za </a:t>
            </a:r>
            <a:r>
              <a:rPr lang="hr-HR" b="1" dirty="0" smtClean="0">
                <a:solidFill>
                  <a:srgbClr val="FF0000"/>
                </a:solidFill>
              </a:rPr>
              <a:t>računalstvo </a:t>
            </a:r>
            <a:r>
              <a:rPr lang="hr-HR" b="1" dirty="0">
                <a:solidFill>
                  <a:srgbClr val="FF0000"/>
                </a:solidFill>
              </a:rPr>
              <a:t>i tehničar za </a:t>
            </a:r>
            <a:r>
              <a:rPr lang="hr-HR" b="1" dirty="0" err="1" smtClean="0">
                <a:solidFill>
                  <a:srgbClr val="FF0000"/>
                </a:solidFill>
              </a:rPr>
              <a:t>mehatroniku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dirty="0"/>
              <a:t>(4. </a:t>
            </a:r>
            <a:r>
              <a:rPr lang="hr-HR" dirty="0" smtClean="0"/>
              <a:t>razred)</a:t>
            </a:r>
            <a:endParaRPr lang="hr-HR" dirty="0"/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dirty="0"/>
              <a:t>- ukupno </a:t>
            </a:r>
            <a:r>
              <a:rPr lang="hr-HR" dirty="0" smtClean="0"/>
              <a:t>10 učenika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- </a:t>
            </a:r>
            <a:r>
              <a:rPr lang="hr-HR" b="1" dirty="0" smtClean="0">
                <a:solidFill>
                  <a:srgbClr val="FF0000"/>
                </a:solidFill>
              </a:rPr>
              <a:t>tehničar za elektroniku</a:t>
            </a:r>
            <a:r>
              <a:rPr lang="hr-HR" b="1" dirty="0" smtClean="0"/>
              <a:t> – </a:t>
            </a:r>
            <a:r>
              <a:rPr lang="hr-HR" dirty="0" smtClean="0"/>
              <a:t>ukupno 5 učenika, 3. </a:t>
            </a:r>
            <a:r>
              <a:rPr lang="hr-HR" smtClean="0"/>
              <a:t>razred</a:t>
            </a: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/>
              <a:t>- </a:t>
            </a:r>
            <a:r>
              <a:rPr lang="hr-HR" b="1" dirty="0" smtClean="0">
                <a:solidFill>
                  <a:srgbClr val="FF0000"/>
                </a:solidFill>
              </a:rPr>
              <a:t>elektrotehničar</a:t>
            </a:r>
            <a:r>
              <a:rPr lang="hr-HR" dirty="0" smtClean="0"/>
              <a:t> </a:t>
            </a:r>
            <a:r>
              <a:rPr lang="hr-HR" dirty="0"/>
              <a:t>- ukupno 5 učenika, 4. razred</a:t>
            </a:r>
          </a:p>
          <a:p>
            <a:pPr marL="0" indent="0">
              <a:buNone/>
            </a:pPr>
            <a:r>
              <a:rPr lang="hr-HR" dirty="0"/>
              <a:t>- </a:t>
            </a:r>
            <a:r>
              <a:rPr lang="hr-HR" b="1" dirty="0">
                <a:solidFill>
                  <a:srgbClr val="FF0000"/>
                </a:solidFill>
              </a:rPr>
              <a:t>tehničar cestovnog prometa </a:t>
            </a:r>
            <a:r>
              <a:rPr lang="hr-HR" dirty="0"/>
              <a:t>i </a:t>
            </a:r>
            <a:r>
              <a:rPr lang="hr-HR" b="1" dirty="0">
                <a:solidFill>
                  <a:srgbClr val="FF0000"/>
                </a:solidFill>
              </a:rPr>
              <a:t>tehničar za logistiku i špediciju </a:t>
            </a:r>
            <a:r>
              <a:rPr lang="hr-HR" dirty="0"/>
              <a:t>- ukupno 15 učenika, 4. razred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FF0000"/>
                </a:solidFill>
              </a:rPr>
              <a:t>arhitektonski </a:t>
            </a:r>
            <a:r>
              <a:rPr lang="hr-HR" b="1" dirty="0">
                <a:solidFill>
                  <a:srgbClr val="FF0000"/>
                </a:solidFill>
              </a:rPr>
              <a:t>tehničar </a:t>
            </a:r>
            <a:r>
              <a:rPr lang="hr-HR" dirty="0"/>
              <a:t>- ukupno 10 učenika, 3. i 4. razred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U projektu mobilnosti će sudjelovati i 5 nastavnika koji će boraviti s učenicima u R Irskoj tijekom mobilnosti.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Termini mobilnosti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Mobilnost učenika u R Irsku, Dublin, je planirana u dva termina i to:</a:t>
            </a:r>
          </a:p>
          <a:p>
            <a:pPr marL="0" indent="0">
              <a:buNone/>
            </a:pPr>
            <a:endParaRPr lang="hr-HR" dirty="0" smtClean="0"/>
          </a:p>
          <a:p>
            <a:pPr marL="514350" indent="-514350">
              <a:buAutoNum type="arabicPeriod"/>
            </a:pPr>
            <a:r>
              <a:rPr lang="hr-HR" b="1" dirty="0" smtClean="0">
                <a:solidFill>
                  <a:srgbClr val="FF0000"/>
                </a:solidFill>
              </a:rPr>
              <a:t>mobilnost</a:t>
            </a:r>
            <a:r>
              <a:rPr lang="hr-HR" dirty="0" smtClean="0"/>
              <a:t> </a:t>
            </a:r>
            <a:r>
              <a:rPr lang="hr-HR" dirty="0"/>
              <a:t>- 20 učenika i dva nastavnika </a:t>
            </a:r>
            <a:r>
              <a:rPr lang="hr-HR" dirty="0" smtClean="0"/>
              <a:t>pratitelja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</a:t>
            </a:r>
            <a:r>
              <a:rPr lang="hr-HR" dirty="0">
                <a:solidFill>
                  <a:srgbClr val="FF0000"/>
                </a:solidFill>
              </a:rPr>
              <a:t>6.2.2016. do 20.2.2016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2</a:t>
            </a:r>
            <a:r>
              <a:rPr lang="hr-HR" b="1" dirty="0">
                <a:solidFill>
                  <a:srgbClr val="FF0000"/>
                </a:solidFill>
              </a:rPr>
              <a:t>. mobilnost </a:t>
            </a:r>
            <a:r>
              <a:rPr lang="hr-HR" dirty="0"/>
              <a:t>- 25 učenika i tri nastavnika pratitelja   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                     </a:t>
            </a:r>
            <a:r>
              <a:rPr lang="hr-HR" dirty="0">
                <a:solidFill>
                  <a:srgbClr val="FF0000"/>
                </a:solidFill>
              </a:rPr>
              <a:t>20.2.2016. do 5.3.2016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Obje </a:t>
            </a:r>
            <a:r>
              <a:rPr lang="hr-HR" dirty="0"/>
              <a:t>grupe će biti na mobilnosti 15 dana, s tim da je dolazak i odlazak učenika subotom.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>Kriteriji odabira učenika za mobilnost</a:t>
            </a:r>
            <a:br>
              <a:rPr lang="hr-HR" sz="3200" dirty="0" smtClean="0"/>
            </a:br>
            <a:r>
              <a:rPr lang="hr-HR" sz="3200" dirty="0" smtClean="0"/>
              <a:t>- rujan i listopad 2015.</a:t>
            </a:r>
            <a:br>
              <a:rPr lang="hr-HR" sz="3200" dirty="0" smtClean="0"/>
            </a:br>
            <a:endParaRPr lang="hr-HR" sz="32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882172"/>
              </p:ext>
            </p:extLst>
          </p:nvPr>
        </p:nvGraphicFramePr>
        <p:xfrm>
          <a:off x="152400" y="1270000"/>
          <a:ext cx="12039600" cy="576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3200"/>
                <a:gridCol w="4013200"/>
                <a:gridCol w="4013200"/>
              </a:tblGrid>
              <a:tr h="551995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učenik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razrednik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predmetni nastavnici</a:t>
                      </a:r>
                      <a:endParaRPr lang="hr-HR" sz="2400" dirty="0"/>
                    </a:p>
                  </a:txBody>
                  <a:tcPr/>
                </a:tc>
              </a:tr>
              <a:tr h="503600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Motivacijsko</a:t>
                      </a:r>
                      <a:r>
                        <a:rPr lang="hr-HR" sz="2400" baseline="0" dirty="0" smtClean="0"/>
                        <a:t> pismo</a:t>
                      </a:r>
                    </a:p>
                    <a:p>
                      <a:pPr algn="ctr"/>
                      <a:endParaRPr lang="hr-HR" sz="2400" baseline="0" dirty="0" smtClean="0"/>
                    </a:p>
                    <a:p>
                      <a:pPr algn="ctr"/>
                      <a:r>
                        <a:rPr lang="hr-HR" sz="2400" baseline="0" dirty="0" smtClean="0"/>
                        <a:t>Podrška i pismeni pristanak  roditelja</a:t>
                      </a:r>
                    </a:p>
                    <a:p>
                      <a:pPr algn="ctr"/>
                      <a:endParaRPr lang="hr-HR" sz="2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Opći uspjeh učenika</a:t>
                      </a:r>
                    </a:p>
                    <a:p>
                      <a:pPr algn="ctr"/>
                      <a:endParaRPr lang="hr-HR" sz="2400" dirty="0" smtClean="0"/>
                    </a:p>
                    <a:p>
                      <a:pPr algn="ctr"/>
                      <a:r>
                        <a:rPr lang="hr-HR" sz="2400" dirty="0" smtClean="0"/>
                        <a:t>Procjena</a:t>
                      </a:r>
                      <a:r>
                        <a:rPr lang="hr-HR" sz="2400" baseline="0" dirty="0" smtClean="0"/>
                        <a:t> razvijenosti socijalnih vještina </a:t>
                      </a:r>
                    </a:p>
                    <a:p>
                      <a:pPr algn="ctr"/>
                      <a:endParaRPr lang="hr-HR" sz="2400" baseline="0" dirty="0" smtClean="0"/>
                    </a:p>
                    <a:p>
                      <a:pPr algn="ctr"/>
                      <a:r>
                        <a:rPr lang="hr-HR" sz="2400" dirty="0" smtClean="0"/>
                        <a:t> Dodatno sudjelovanje u aktivnostima škole, projektima i natjecanjima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Uspjeh iz</a:t>
                      </a:r>
                      <a:r>
                        <a:rPr lang="hr-HR" sz="2400" baseline="0" dirty="0" smtClean="0"/>
                        <a:t> stručnih predmeta </a:t>
                      </a:r>
                    </a:p>
                    <a:p>
                      <a:pPr algn="ctr"/>
                      <a:endParaRPr lang="hr-HR" sz="2400" baseline="0" dirty="0" smtClean="0"/>
                    </a:p>
                    <a:p>
                      <a:pPr algn="ctr"/>
                      <a:r>
                        <a:rPr lang="hr-HR" sz="2400" baseline="0" dirty="0" smtClean="0"/>
                        <a:t>Razina znanja engleskog jezika i procjena jezičnih kompetencija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hr-HR" sz="2400" baseline="0" dirty="0" smtClean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sz="2400" baseline="0" dirty="0" smtClean="0"/>
                        <a:t>Zalaganje i rad na praktičnoj nastavi i razina usvojenosti znanja u strukovnim predmetima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hr-HR" sz="2400" dirty="0" smtClean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sz="2400" dirty="0" smtClean="0"/>
                        <a:t>Dodatno sudjelovanje u aktivnostima škole, projektima i natjecanjima</a:t>
                      </a:r>
                      <a:endParaRPr lang="hr-HR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90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Priprema učenika za mobilnost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Učenici će u Tehničkoj školi imati pripreme za mobilnost u obliku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m</a:t>
            </a:r>
            <a:r>
              <a:rPr lang="hr-HR" dirty="0" smtClean="0"/>
              <a:t>eđukulturalnih priprema</a:t>
            </a:r>
          </a:p>
          <a:p>
            <a:pPr>
              <a:buFontTx/>
              <a:buChar char="-"/>
            </a:pPr>
            <a:r>
              <a:rPr lang="hr-HR" dirty="0"/>
              <a:t>j</a:t>
            </a:r>
            <a:r>
              <a:rPr lang="hr-HR" dirty="0" smtClean="0"/>
              <a:t>ezičnih priprema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riprema za radne zadatke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Tijek mobilnosti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u="sng" dirty="0" smtClean="0"/>
              <a:t>Smještaj učenika </a:t>
            </a:r>
            <a:r>
              <a:rPr lang="hr-HR" dirty="0" smtClean="0"/>
              <a:t>– po dva učenika u obitelji domaćinima na bazi punog pansiona</a:t>
            </a:r>
          </a:p>
          <a:p>
            <a:pPr marL="0" indent="0">
              <a:buNone/>
            </a:pPr>
            <a:endParaRPr lang="hr-HR" u="sng" dirty="0" smtClean="0"/>
          </a:p>
          <a:p>
            <a:pPr marL="0" indent="0">
              <a:buNone/>
            </a:pPr>
            <a:r>
              <a:rPr lang="hr-HR" u="sng" dirty="0" smtClean="0"/>
              <a:t>Stručna praksa </a:t>
            </a:r>
            <a:r>
              <a:rPr lang="hr-HR" dirty="0" smtClean="0"/>
              <a:t>– u firmama čija djelatnost uključuje njihovo područje obrazovanja</a:t>
            </a:r>
          </a:p>
          <a:p>
            <a:pPr marL="0" indent="0">
              <a:buNone/>
            </a:pPr>
            <a:endParaRPr lang="hr-HR" u="sng" dirty="0" smtClean="0"/>
          </a:p>
          <a:p>
            <a:pPr marL="0" indent="0">
              <a:buNone/>
            </a:pPr>
            <a:r>
              <a:rPr lang="hr-HR" u="sng" dirty="0" smtClean="0"/>
              <a:t>Praćenje učenika </a:t>
            </a:r>
            <a:r>
              <a:rPr lang="hr-HR" dirty="0" smtClean="0"/>
              <a:t>– mentor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- nastavnik pratitelj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- obitelj domaćina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- partner u projektu</a:t>
            </a:r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554" y="45130"/>
            <a:ext cx="3113396" cy="12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dirty="0"/>
              <a:t>Prijedlog firmi za stručnu praksu po zanimanjima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242594"/>
            <a:ext cx="9144000" cy="1655762"/>
          </a:xfrm>
        </p:spPr>
        <p:txBody>
          <a:bodyPr/>
          <a:lstStyle/>
          <a:p>
            <a:r>
              <a:rPr lang="hr-HR" sz="5400" dirty="0">
                <a:solidFill>
                  <a:prstClr val="black"/>
                </a:solidFill>
                <a:latin typeface="Calibri Light" panose="020F0302020204030204"/>
              </a:rPr>
              <a:t>i</a:t>
            </a:r>
            <a:r>
              <a:rPr lang="hr-HR" sz="5400" dirty="0" smtClean="0">
                <a:solidFill>
                  <a:prstClr val="black"/>
                </a:solidFill>
                <a:latin typeface="Calibri Light" panose="020F0302020204030204"/>
              </a:rPr>
              <a:t> ishodi </a:t>
            </a:r>
            <a:r>
              <a:rPr lang="hr-HR" sz="5400" dirty="0">
                <a:solidFill>
                  <a:prstClr val="black"/>
                </a:solidFill>
                <a:latin typeface="Calibri Light" panose="020F0302020204030204"/>
              </a:rPr>
              <a:t>učenja i radni zadatci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31" y="242760"/>
            <a:ext cx="3843469" cy="149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992</Words>
  <Application>Microsoft Office PowerPoint</Application>
  <PresentationFormat>Široki zaslon</PresentationFormat>
  <Paragraphs>121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Tema sustava Office</vt:lpstr>
      <vt:lpstr>Europi trebaju Kompetencije, Rad, Energija i Motiviranost</vt:lpstr>
      <vt:lpstr>Podatci o projektu</vt:lpstr>
      <vt:lpstr>Cilj projekta</vt:lpstr>
      <vt:lpstr>Ciljana skupina učenika</vt:lpstr>
      <vt:lpstr>Termini mobilnosti</vt:lpstr>
      <vt:lpstr>Kriteriji odabira učenika za mobilnost - rujan i listopad 2015. </vt:lpstr>
      <vt:lpstr>Priprema učenika za mobilnost</vt:lpstr>
      <vt:lpstr>Tijek mobilnosti</vt:lpstr>
      <vt:lpstr>Prijedlog firmi za stručnu praksu po zanimanjima </vt:lpstr>
      <vt:lpstr> Tehničar za računalstvo i tehničar za mehatroniku </vt:lpstr>
      <vt:lpstr> Tehničar za računalstvo i tehničar za mehatroniku </vt:lpstr>
      <vt:lpstr>  Elektrotehničar  </vt:lpstr>
      <vt:lpstr>    Tehničar za logistiku i špediciju i Tehničar cestovnog prometa   </vt:lpstr>
      <vt:lpstr>    Arhitektonski tehničar    </vt:lpstr>
      <vt:lpstr>Evaluacija </vt:lpstr>
      <vt:lpstr>Diseminacija rezultata projekta mobilnosti</vt:lpstr>
      <vt:lpstr> Hvala na pozornosti!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Europi trebaju Kompetencije, Rad, Energija i Motiviranost</dc:title>
  <dc:creator>Gabi</dc:creator>
  <cp:lastModifiedBy>Gabi</cp:lastModifiedBy>
  <cp:revision>30</cp:revision>
  <dcterms:created xsi:type="dcterms:W3CDTF">2015-08-31T15:13:10Z</dcterms:created>
  <dcterms:modified xsi:type="dcterms:W3CDTF">2015-09-17T11:04:38Z</dcterms:modified>
</cp:coreProperties>
</file>